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29"/>
  </p:notesMasterIdLst>
  <p:sldIdLst>
    <p:sldId id="282" r:id="rId8"/>
    <p:sldId id="380" r:id="rId9"/>
    <p:sldId id="471" r:id="rId10"/>
    <p:sldId id="454" r:id="rId11"/>
    <p:sldId id="455" r:id="rId12"/>
    <p:sldId id="456" r:id="rId13"/>
    <p:sldId id="457" r:id="rId14"/>
    <p:sldId id="458" r:id="rId15"/>
    <p:sldId id="453" r:id="rId16"/>
    <p:sldId id="459" r:id="rId17"/>
    <p:sldId id="472" r:id="rId18"/>
    <p:sldId id="461" r:id="rId19"/>
    <p:sldId id="462" r:id="rId20"/>
    <p:sldId id="463" r:id="rId21"/>
    <p:sldId id="470" r:id="rId22"/>
    <p:sldId id="464" r:id="rId23"/>
    <p:sldId id="465" r:id="rId24"/>
    <p:sldId id="466" r:id="rId25"/>
    <p:sldId id="467" r:id="rId26"/>
    <p:sldId id="468" r:id="rId27"/>
    <p:sldId id="450" r:id="rId2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71"/>
            <p14:sldId id="454"/>
            <p14:sldId id="455"/>
            <p14:sldId id="456"/>
            <p14:sldId id="457"/>
            <p14:sldId id="458"/>
            <p14:sldId id="453"/>
            <p14:sldId id="459"/>
            <p14:sldId id="472"/>
            <p14:sldId id="461"/>
            <p14:sldId id="462"/>
            <p14:sldId id="463"/>
            <p14:sldId id="470"/>
            <p14:sldId id="464"/>
            <p14:sldId id="465"/>
            <p14:sldId id="466"/>
            <p14:sldId id="467"/>
            <p14:sldId id="468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8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1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36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86400" autoAdjust="0"/>
  </p:normalViewPr>
  <p:slideViewPr>
    <p:cSldViewPr snapToGrid="0" snapToObjects="1">
      <p:cViewPr varScale="1">
        <p:scale>
          <a:sx n="61" d="100"/>
          <a:sy n="61" d="100"/>
        </p:scale>
        <p:origin x="72" y="5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5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1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5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8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2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0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16851E3-71D2-A739-B71F-89F45E4DB9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36CDD-3334-4B73-B288-A4F5C09500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mypay.dfas.mil%2F&amp;psig=AOvVaw1um8bbdOpRw1Ns7bBDBWDq&amp;ust=1668625185097000&amp;source=images&amp;cd=vfe&amp;ved=0CA8QjRxqFwoTCKDfuq3vsPsCFQAAAAAdAAAAABA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/url?sa=i&amp;url=https%3A%2F%2Fwww.mycg.uscg.mil%2FNews%2FArticle%2F3021370%2Ftsp-theres-an-app-for-that%2F&amp;psig=AOvVaw0YVY1wkG934xeyVMeHnmU1&amp;ust=1668625214964000&amp;source=images&amp;cd=vfe&amp;ved=0CA8QjRxqFwoTCNjCy7vvsPsCFQAAAAAdAAAAABAE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592B99-DBF7-ADCA-8B82-3C63BB517B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80614" y="3222861"/>
            <a:ext cx="4440264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Vesting in the Thrift Savings Plan (TSP)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16D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88F0CF0-9920-8F98-BF59-013AD62285AF}"/>
              </a:ext>
            </a:extLst>
          </p:cNvPr>
          <p:cNvSpPr txBox="1"/>
          <p:nvPr/>
        </p:nvSpPr>
        <p:spPr>
          <a:xfrm>
            <a:off x="4443210" y="428120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OPNAV-VTSPFRT-2.0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D265D88-B6C9-6C83-771B-ECF049C59FDB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OPNAV-VTSPFRT-2.0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AE4E2DF-8A91-047C-5084-F9D038FD32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What Is the Thrift Savings Plan?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7EDE5D-F153-A851-FB92-D3ED71D082A7}"/>
              </a:ext>
            </a:extLst>
          </p:cNvPr>
          <p:cNvSpPr txBox="1">
            <a:spLocks/>
          </p:cNvSpPr>
          <p:nvPr/>
        </p:nvSpPr>
        <p:spPr>
          <a:xfrm>
            <a:off x="1109477" y="1563855"/>
            <a:ext cx="7197089" cy="41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Defined-contribution plan (TSP)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Open to all military members and federal employees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pc="-5" dirty="0">
                <a:latin typeface="Arial"/>
                <a:cs typeface="Arial"/>
              </a:rPr>
              <a:t>Similar to a civilian 401(k)</a:t>
            </a:r>
            <a:endParaRPr lang="en-US" sz="1800" dirty="0">
              <a:latin typeface="Arial Narrow"/>
              <a:cs typeface="Arial Narrow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ontribution benefits</a:t>
            </a:r>
            <a:endParaRPr lang="en-US" dirty="0">
              <a:latin typeface="Arial"/>
              <a:cs typeface="Arial"/>
            </a:endParaRP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1% automatic after 60 days of service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4% match after two years of service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Deposited into Traditional TSP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Until you reach 26 years of service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Professionally managed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Federal Retirement Thrift Investment Board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spc="-5" dirty="0">
                <a:latin typeface="Arial"/>
                <a:cs typeface="Arial"/>
              </a:rPr>
              <a:t>Updated in 2022 with new platform and more  investment options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DEA3BC88-3A13-3770-8F83-4E98A4813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E849C5-5629-86CA-36BD-E0A634A9BB29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18240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78DBCD7-52DF-5C95-A813-BF99975F67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TSP and Your Spending Plan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62B17F6-C047-74FF-3BC5-1C4CD4F837A1}"/>
              </a:ext>
            </a:extLst>
          </p:cNvPr>
          <p:cNvSpPr txBox="1">
            <a:spLocks/>
          </p:cNvSpPr>
          <p:nvPr/>
        </p:nvSpPr>
        <p:spPr>
          <a:xfrm>
            <a:off x="167316" y="1778438"/>
            <a:ext cx="8186079" cy="35052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1: Understand your current situation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 for 30 days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2: Know where your money should go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 / or invest 10% – 15%*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3: Create a plan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for new or different expenses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Establish an emergency fund</a:t>
            </a:r>
          </a:p>
          <a:p>
            <a:pPr marL="694944" marR="0" lvl="1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Prioritize your financial goals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Contribute at least 5% to TSP for full match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4: Make adjustments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Monitor your </a:t>
            </a: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plan and update with life changes</a:t>
            </a:r>
          </a:p>
          <a:p>
            <a:pPr marL="694944" lvl="1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2023 TSP contribution limits are:</a:t>
            </a:r>
          </a:p>
          <a:p>
            <a:pPr marL="1152144" lvl="2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$22,500 – Service member contributions </a:t>
            </a:r>
          </a:p>
          <a:p>
            <a:pPr marL="1152144" lvl="2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lang="en-US" sz="1600" b="0" dirty="0">
                <a:solidFill>
                  <a:srgbClr val="004071"/>
                </a:solidFill>
                <a:latin typeface="Arial"/>
                <a:cs typeface="Arial"/>
              </a:rPr>
              <a:t>$66,000 – Serving in CZTE area</a:t>
            </a:r>
          </a:p>
          <a:p>
            <a:pPr marL="466344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46F9148-BEDA-FC90-8470-AFFB19E52994}"/>
              </a:ext>
            </a:extLst>
          </p:cNvPr>
          <p:cNvSpPr txBox="1">
            <a:spLocks/>
          </p:cNvSpPr>
          <p:nvPr/>
        </p:nvSpPr>
        <p:spPr>
          <a:xfrm>
            <a:off x="2830272" y="3661932"/>
            <a:ext cx="2213542" cy="308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9" name="Group 8" descr="4-Step Budgeting Process Graphic.">
            <a:extLst>
              <a:ext uri="{FF2B5EF4-FFF2-40B4-BE49-F238E27FC236}">
                <a16:creationId xmlns:a16="http://schemas.microsoft.com/office/drawing/2014/main" id="{1F1A8586-AADF-89DC-C43E-A51F5370CEC8}"/>
              </a:ext>
            </a:extLst>
          </p:cNvPr>
          <p:cNvGrpSpPr/>
          <p:nvPr/>
        </p:nvGrpSpPr>
        <p:grpSpPr>
          <a:xfrm>
            <a:off x="4904951" y="2173902"/>
            <a:ext cx="4030459" cy="3914389"/>
            <a:chOff x="4511422" y="2236001"/>
            <a:chExt cx="4409844" cy="42828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83E6BD-A030-74E6-BC29-48566691E084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980DC0-598E-5C60-B6B5-0FB72DF45D69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B34FA-61F9-FE12-BB45-5619F23EBEE4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C7E7CC-A001-0773-A411-F2053E2D9D13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932DDB-9996-AAD3-A381-8295D09D1091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E6A32B-C3CC-F07F-5EC1-ECF994236CDF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E1FC54-4531-23D3-5527-9C38063D5E49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430B6E-4C13-7150-CBF3-3CF4EBCBFDCA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6EE6E9-4584-7502-B7DB-5FDA27FCA8B5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4ABE9A-4E58-31F4-D9AE-D727C1122121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98426B84-2BF5-8B99-381A-34C64686E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CF2AE-A10B-9180-50C9-05C992B564AE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11613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5A7989A-82BA-3E59-7243-931A5A11BC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Treatment Options</a:t>
            </a:r>
          </a:p>
        </p:txBody>
      </p:sp>
      <p:grpSp>
        <p:nvGrpSpPr>
          <p:cNvPr id="30" name="Group 29" descr="Traditional vs. Roth graphic.">
            <a:extLst>
              <a:ext uri="{FF2B5EF4-FFF2-40B4-BE49-F238E27FC236}">
                <a16:creationId xmlns:a16="http://schemas.microsoft.com/office/drawing/2014/main" id="{308FA19B-8B61-DC4B-5022-B1177A6AA812}"/>
              </a:ext>
            </a:extLst>
          </p:cNvPr>
          <p:cNvGrpSpPr/>
          <p:nvPr/>
        </p:nvGrpSpPr>
        <p:grpSpPr>
          <a:xfrm>
            <a:off x="1352348" y="2380176"/>
            <a:ext cx="6331199" cy="3111624"/>
            <a:chOff x="1352348" y="2380176"/>
            <a:chExt cx="6331199" cy="3111624"/>
          </a:xfrm>
        </p:grpSpPr>
        <p:sp>
          <p:nvSpPr>
            <p:cNvPr id="4" name="Pie 3">
              <a:extLst>
                <a:ext uri="{FF2B5EF4-FFF2-40B4-BE49-F238E27FC236}">
                  <a16:creationId xmlns:a16="http://schemas.microsoft.com/office/drawing/2014/main" id="{F280D34C-41AF-780D-96C8-E2777B28CF13}"/>
                </a:ext>
              </a:extLst>
            </p:cNvPr>
            <p:cNvSpPr/>
            <p:nvPr/>
          </p:nvSpPr>
          <p:spPr>
            <a:xfrm>
              <a:off x="1518131" y="2392718"/>
              <a:ext cx="2869865" cy="2924205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2B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CE20BAC8-257A-3E9E-6E0C-719EEE0D4EF4}"/>
                </a:ext>
              </a:extLst>
            </p:cNvPr>
            <p:cNvSpPr/>
            <p:nvPr/>
          </p:nvSpPr>
          <p:spPr>
            <a:xfrm rot="10800000">
              <a:off x="1518132" y="2386447"/>
              <a:ext cx="2869864" cy="2936052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2BEEE0-6795-5823-5184-2777D8EAD120}"/>
                </a:ext>
              </a:extLst>
            </p:cNvPr>
            <p:cNvSpPr/>
            <p:nvPr/>
          </p:nvSpPr>
          <p:spPr>
            <a:xfrm>
              <a:off x="1906758" y="2809594"/>
              <a:ext cx="2092609" cy="207721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0E416-60C2-E5E0-3FDB-B1FA8C6074FD}"/>
                </a:ext>
              </a:extLst>
            </p:cNvPr>
            <p:cNvSpPr/>
            <p:nvPr/>
          </p:nvSpPr>
          <p:spPr>
            <a:xfrm>
              <a:off x="1843603" y="2593719"/>
              <a:ext cx="2218918" cy="21725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Taxes deferred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416806-43B1-BF2D-9249-23A3FDBB3452}"/>
                </a:ext>
              </a:extLst>
            </p:cNvPr>
            <p:cNvSpPr/>
            <p:nvPr/>
          </p:nvSpPr>
          <p:spPr>
            <a:xfrm>
              <a:off x="1352348" y="2971912"/>
              <a:ext cx="3176414" cy="25198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Down">
                <a:avLst>
                  <a:gd name="adj" fmla="val 36381"/>
                </a:avLst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Taxable when withdrawn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D4298C-8EE1-92AD-E03A-52EEFA784642}"/>
                </a:ext>
              </a:extLst>
            </p:cNvPr>
            <p:cNvSpPr txBox="1"/>
            <p:nvPr/>
          </p:nvSpPr>
          <p:spPr>
            <a:xfrm>
              <a:off x="2019518" y="3581720"/>
              <a:ext cx="1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Hebrew" charset="-79"/>
                  <a:cs typeface="Arial" panose="020B0604020202020204" pitchFamily="34" charset="0"/>
                </a:rPr>
                <a:t>Traditional</a:t>
              </a: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A7A9E201-06E4-4C23-0C12-6B7E72D3DC00}"/>
                </a:ext>
              </a:extLst>
            </p:cNvPr>
            <p:cNvSpPr/>
            <p:nvPr/>
          </p:nvSpPr>
          <p:spPr>
            <a:xfrm>
              <a:off x="4620048" y="2386447"/>
              <a:ext cx="2869865" cy="2924205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2B6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5F909D7E-7400-FB1B-B3A9-4F929C11A844}"/>
                </a:ext>
              </a:extLst>
            </p:cNvPr>
            <p:cNvSpPr/>
            <p:nvPr/>
          </p:nvSpPr>
          <p:spPr>
            <a:xfrm rot="10800000">
              <a:off x="4620049" y="2380176"/>
              <a:ext cx="2869864" cy="2936052"/>
            </a:xfrm>
            <a:prstGeom prst="pie">
              <a:avLst>
                <a:gd name="adj1" fmla="val 0"/>
                <a:gd name="adj2" fmla="val 10804638"/>
              </a:avLst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6ED3C1-142F-5DCF-0DDB-DDC55F6F413A}"/>
                </a:ext>
              </a:extLst>
            </p:cNvPr>
            <p:cNvSpPr/>
            <p:nvPr/>
          </p:nvSpPr>
          <p:spPr>
            <a:xfrm>
              <a:off x="5008675" y="2809594"/>
              <a:ext cx="2092609" cy="2077216"/>
            </a:xfrm>
            <a:prstGeom prst="ellipse">
              <a:avLst/>
            </a:prstGeom>
            <a:solidFill>
              <a:srgbClr val="033A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380577-6B9E-DD1D-CDB3-5A88C7D093A2}"/>
                </a:ext>
              </a:extLst>
            </p:cNvPr>
            <p:cNvSpPr/>
            <p:nvPr/>
          </p:nvSpPr>
          <p:spPr>
            <a:xfrm>
              <a:off x="4848323" y="2606781"/>
              <a:ext cx="2367746" cy="217258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0781013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Taxes paid up front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056CAF-DF3D-495B-3DA8-F0BC8C8BBD0C}"/>
                </a:ext>
              </a:extLst>
            </p:cNvPr>
            <p:cNvSpPr/>
            <p:nvPr/>
          </p:nvSpPr>
          <p:spPr>
            <a:xfrm>
              <a:off x="4415078" y="3024160"/>
              <a:ext cx="3268469" cy="2422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Down">
                <a:avLst>
                  <a:gd name="adj" fmla="val 36381"/>
                </a:avLst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Tax-free earnings when withdrawn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E232B7-437B-AE7A-6B91-16718938F314}"/>
                </a:ext>
              </a:extLst>
            </p:cNvPr>
            <p:cNvSpPr txBox="1"/>
            <p:nvPr/>
          </p:nvSpPr>
          <p:spPr>
            <a:xfrm>
              <a:off x="5121435" y="3575449"/>
              <a:ext cx="184702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Hebrew" charset="-79"/>
                  <a:cs typeface="Arial" panose="020B0604020202020204" pitchFamily="34" charset="0"/>
                </a:rPr>
                <a:t>Roth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25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64B582C-135C-BDB2-D91D-D8129A7438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TSP Core Funds</a:t>
            </a:r>
          </a:p>
        </p:txBody>
      </p:sp>
      <p:grpSp>
        <p:nvGrpSpPr>
          <p:cNvPr id="7" name="Group 6" descr="Individual funds graphic.">
            <a:extLst>
              <a:ext uri="{FF2B5EF4-FFF2-40B4-BE49-F238E27FC236}">
                <a16:creationId xmlns:a16="http://schemas.microsoft.com/office/drawing/2014/main" id="{FF8E785B-B0B2-64E4-EFF5-C3EAF0D1D3F1}"/>
              </a:ext>
            </a:extLst>
          </p:cNvPr>
          <p:cNvGrpSpPr/>
          <p:nvPr/>
        </p:nvGrpSpPr>
        <p:grpSpPr>
          <a:xfrm>
            <a:off x="31859" y="1853293"/>
            <a:ext cx="9072531" cy="4477011"/>
            <a:chOff x="31859" y="1853293"/>
            <a:chExt cx="9072531" cy="44770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F33A72-B94B-2797-F200-8F723B4A5CA3}"/>
                </a:ext>
              </a:extLst>
            </p:cNvPr>
            <p:cNvGrpSpPr/>
            <p:nvPr/>
          </p:nvGrpSpPr>
          <p:grpSpPr>
            <a:xfrm>
              <a:off x="31859" y="1853293"/>
              <a:ext cx="1783080" cy="3332092"/>
              <a:chOff x="50482" y="1870231"/>
              <a:chExt cx="1783080" cy="333209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982C1BB-E3AD-142B-593D-95EA5D31C910}"/>
                  </a:ext>
                </a:extLst>
              </p:cNvPr>
              <p:cNvSpPr/>
              <p:nvPr/>
            </p:nvSpPr>
            <p:spPr>
              <a:xfrm>
                <a:off x="50482" y="1870231"/>
                <a:ext cx="1783080" cy="822996"/>
              </a:xfrm>
              <a:prstGeom prst="rect">
                <a:avLst/>
              </a:prstGeom>
              <a:solidFill>
                <a:srgbClr val="EB8D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EB8D36"/>
                  </a:solidFill>
                </a:endParaRPr>
              </a:p>
            </p:txBody>
          </p:sp>
          <p:sp>
            <p:nvSpPr>
              <p:cNvPr id="31" name="Content Placeholder 16">
                <a:extLst>
                  <a:ext uri="{FF2B5EF4-FFF2-40B4-BE49-F238E27FC236}">
                    <a16:creationId xmlns:a16="http://schemas.microsoft.com/office/drawing/2014/main" id="{3BCF6802-057F-038A-9F0C-4EDC693F8A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82" y="1873907"/>
                <a:ext cx="1783080" cy="33284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G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Government Securities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Government securities that are specially issued to the TSP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Does not lose money; has a consistent but relatively low investment return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EB8D36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Your money may </a:t>
                </a:r>
                <a:b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not grow to meet your retirement needs or outpace inflation.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05F2D5-C695-1B26-E35A-06EC316C327A}"/>
                </a:ext>
              </a:extLst>
            </p:cNvPr>
            <p:cNvGrpSpPr/>
            <p:nvPr/>
          </p:nvGrpSpPr>
          <p:grpSpPr>
            <a:xfrm>
              <a:off x="1837736" y="1853293"/>
              <a:ext cx="1792508" cy="4111790"/>
              <a:chOff x="1938944" y="1862228"/>
              <a:chExt cx="1792508" cy="411179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CF282A1-9B63-D53E-B521-5E19345E7269}"/>
                  </a:ext>
                </a:extLst>
              </p:cNvPr>
              <p:cNvSpPr/>
              <p:nvPr/>
            </p:nvSpPr>
            <p:spPr>
              <a:xfrm>
                <a:off x="1948372" y="1862228"/>
                <a:ext cx="1783080" cy="822996"/>
              </a:xfrm>
              <a:prstGeom prst="rect">
                <a:avLst/>
              </a:prstGeom>
              <a:solidFill>
                <a:srgbClr val="AB344A"/>
              </a:solidFill>
              <a:ln>
                <a:solidFill>
                  <a:srgbClr val="AB34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29" name="Content Placeholder 16">
                <a:extLst>
                  <a:ext uri="{FF2B5EF4-FFF2-40B4-BE49-F238E27FC236}">
                    <a16:creationId xmlns:a16="http://schemas.microsoft.com/office/drawing/2014/main" id="{70F18C53-977D-0E62-B205-30A7F11D2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8944" y="1870231"/>
                <a:ext cx="1782003" cy="4103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F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Fixed Income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Government, corporate, and asset-backed bonds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May earn returns that are higher than money market funds over the long term with relatively low risk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Bond prices fall when interest rates rise. Bonds may be repaid early, reducing your returns.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AB344A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Bloomberg Barclays </a:t>
                </a:r>
                <a:b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U.S. Aggregate Bond Index</a:t>
                </a:r>
                <a:endParaRPr lang="en-US" sz="1200" b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2238DF-D78B-E23B-967F-37082A4FB413}"/>
                </a:ext>
              </a:extLst>
            </p:cNvPr>
            <p:cNvGrpSpPr/>
            <p:nvPr/>
          </p:nvGrpSpPr>
          <p:grpSpPr>
            <a:xfrm>
              <a:off x="3676997" y="1853293"/>
              <a:ext cx="1783080" cy="3434617"/>
              <a:chOff x="3874186" y="1862228"/>
              <a:chExt cx="1783080" cy="343461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719FAED-EBA3-74CC-8D80-C24336AEC695}"/>
                  </a:ext>
                </a:extLst>
              </p:cNvPr>
              <p:cNvSpPr/>
              <p:nvPr/>
            </p:nvSpPr>
            <p:spPr>
              <a:xfrm>
                <a:off x="3874186" y="1862228"/>
                <a:ext cx="1783080" cy="8229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ontent Placeholder 16">
                <a:extLst>
                  <a:ext uri="{FF2B5EF4-FFF2-40B4-BE49-F238E27FC236}">
                    <a16:creationId xmlns:a16="http://schemas.microsoft.com/office/drawing/2014/main" id="{CAB9603C-3F4F-438F-7382-D3DFF14701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82847" y="1870231"/>
                <a:ext cx="1763916" cy="3426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C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Common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5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Stocks of large and medium-sized U.S. companies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50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Standard &amp; Poor’s 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500 Stock Index</a:t>
                </a:r>
                <a:endParaRPr lang="en-US" sz="1200" b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BA909C-8E59-D843-8BA7-2D8B9B9BA5FA}"/>
                </a:ext>
              </a:extLst>
            </p:cNvPr>
            <p:cNvGrpSpPr/>
            <p:nvPr/>
          </p:nvGrpSpPr>
          <p:grpSpPr>
            <a:xfrm>
              <a:off x="5426996" y="1853293"/>
              <a:ext cx="1940076" cy="3351434"/>
              <a:chOff x="5658905" y="1862228"/>
              <a:chExt cx="1940076" cy="335143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ABECECC-1B32-184D-F453-1E4A4D6B4D56}"/>
                  </a:ext>
                </a:extLst>
              </p:cNvPr>
              <p:cNvSpPr/>
              <p:nvPr/>
            </p:nvSpPr>
            <p:spPr>
              <a:xfrm>
                <a:off x="5735104" y="1862228"/>
                <a:ext cx="1786837" cy="82299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Content Placeholder 16">
                <a:extLst>
                  <a:ext uri="{FF2B5EF4-FFF2-40B4-BE49-F238E27FC236}">
                    <a16:creationId xmlns:a16="http://schemas.microsoft.com/office/drawing/2014/main" id="{8932532D-D887-ED07-D435-0227E48682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8905" y="1882842"/>
                <a:ext cx="1940076" cy="3330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S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Small Capitalization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Stock of small to medium-sized U.S. companies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00B0F0"/>
                    </a:solidFill>
                    <a:latin typeface="Arial"/>
                    <a:cs typeface="Arial"/>
                  </a:rPr>
                  <a:t>Benchmark Index: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Dow Jones U.S. Completion TSM Index</a:t>
                </a:r>
                <a:endParaRPr lang="en-US" sz="1200" b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E70FBBF-A29E-BB24-3FDF-49096EEE85CF}"/>
                </a:ext>
              </a:extLst>
            </p:cNvPr>
            <p:cNvGrpSpPr/>
            <p:nvPr/>
          </p:nvGrpSpPr>
          <p:grpSpPr>
            <a:xfrm>
              <a:off x="7317553" y="1853293"/>
              <a:ext cx="1786837" cy="4477011"/>
              <a:chOff x="7714452" y="1865293"/>
              <a:chExt cx="1786837" cy="447701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F94B88-BF55-377D-8204-DF94E056FAC9}"/>
                  </a:ext>
                </a:extLst>
              </p:cNvPr>
              <p:cNvSpPr/>
              <p:nvPr/>
            </p:nvSpPr>
            <p:spPr>
              <a:xfrm>
                <a:off x="7718209" y="1871386"/>
                <a:ext cx="1783080" cy="822996"/>
              </a:xfrm>
              <a:prstGeom prst="rect">
                <a:avLst/>
              </a:prstGeom>
              <a:solidFill>
                <a:srgbClr val="4D20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Content Placeholder 16">
                <a:extLst>
                  <a:ext uri="{FF2B5EF4-FFF2-40B4-BE49-F238E27FC236}">
                    <a16:creationId xmlns:a16="http://schemas.microsoft.com/office/drawing/2014/main" id="{61A3793A-7F35-1BEC-8EDD-F107E576EF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4452" y="1865293"/>
                <a:ext cx="1786837" cy="4477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42" indent="-171442" algn="l" defTabSz="685766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18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1pPr>
                <a:lvl2pPr marL="51432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2pPr>
                <a:lvl3pPr marL="857207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3pPr>
                <a:lvl4pPr marL="1200090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4pPr>
                <a:lvl5pPr marL="1542974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b="1" i="0" kern="1200">
                    <a:solidFill>
                      <a:srgbClr val="004072"/>
                    </a:solidFill>
                    <a:latin typeface="Arial" pitchFamily="2" charset="0"/>
                    <a:ea typeface="+mn-ea"/>
                    <a:cs typeface="+mn-cs"/>
                  </a:defRPr>
                </a:lvl5pPr>
                <a:lvl6pPr marL="1885856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39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22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05" indent="-171442" algn="l" defTabSz="685766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250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I FUND</a:t>
                </a:r>
              </a:p>
              <a:p>
                <a:pPr marL="1270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b="0" spc="-5" dirty="0">
                    <a:solidFill>
                      <a:schemeClr val="bg1"/>
                    </a:solidFill>
                    <a:latin typeface="Arial"/>
                    <a:cs typeface="Arial"/>
                  </a:rPr>
                  <a:t>International Stock Index Investment Fund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endParaRPr lang="en-US" sz="1200" spc="-5" dirty="0">
                  <a:solidFill>
                    <a:srgbClr val="00B0F0"/>
                  </a:solidFill>
                  <a:latin typeface="Arial"/>
                  <a:cs typeface="Arial"/>
                </a:endParaRP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What It Is: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International stocks from more than 20 developed countries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Pros: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Potential for high investment returns over the long term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Risks: </a:t>
                </a: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Can be volatile depending on stock market performance</a:t>
                </a:r>
              </a:p>
              <a:p>
                <a:pPr marL="1270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tabLst>
                    <a:tab pos="240665" algn="l"/>
                    <a:tab pos="241300" algn="l"/>
                  </a:tabLst>
                </a:pPr>
                <a: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  <a:t>Benchmark Index: </a:t>
                </a:r>
                <a:br>
                  <a:rPr lang="en-US" sz="1200" spc="-5" dirty="0">
                    <a:solidFill>
                      <a:srgbClr val="4D2070"/>
                    </a:solidFill>
                    <a:latin typeface="Arial"/>
                    <a:cs typeface="Arial"/>
                  </a:rPr>
                </a:br>
                <a:r>
                  <a:rPr lang="en-US" sz="1200" b="0" spc="-5" dirty="0">
                    <a:solidFill>
                      <a:srgbClr val="004071"/>
                    </a:solidFill>
                    <a:latin typeface="Arial"/>
                    <a:cs typeface="Arial"/>
                  </a:rPr>
                  <a:t>MSCI EAFE Stock Index</a:t>
                </a:r>
                <a:endParaRPr lang="en-US" sz="1200" b="0" dirty="0"/>
              </a:p>
            </p:txBody>
          </p:sp>
        </p:grpSp>
      </p:grpSp>
      <p:pic>
        <p:nvPicPr>
          <p:cNvPr id="32" name="Picture 31" descr="Thrift Savings Plan logo.">
            <a:extLst>
              <a:ext uri="{FF2B5EF4-FFF2-40B4-BE49-F238E27FC236}">
                <a16:creationId xmlns:a16="http://schemas.microsoft.com/office/drawing/2014/main" id="{4F521FF7-E322-6219-9C52-C22A61E08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6" y="5650426"/>
            <a:ext cx="859669" cy="898063"/>
          </a:xfrm>
          <a:prstGeom prst="diamond">
            <a:avLst/>
          </a:prstGeom>
        </p:spPr>
      </p:pic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506CD364-FF9D-95AC-EF4A-766E5A7984CF}"/>
              </a:ext>
            </a:extLst>
          </p:cNvPr>
          <p:cNvSpPr txBox="1">
            <a:spLocks/>
          </p:cNvSpPr>
          <p:nvPr/>
        </p:nvSpPr>
        <p:spPr>
          <a:xfrm>
            <a:off x="718564" y="6172967"/>
            <a:ext cx="8074916" cy="22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400"/>
              </a:spcBef>
              <a:buFont typeface="Arial" panose="020B0604020202020204" pitchFamily="34" charset="0"/>
              <a:buNone/>
              <a:tabLst>
                <a:tab pos="240665" algn="l"/>
                <a:tab pos="241300" algn="l"/>
              </a:tabLst>
            </a:pP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For more comprehensive information, visit 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sz="1200" b="0" i="1" spc="-5" dirty="0" err="1">
                <a:solidFill>
                  <a:srgbClr val="004071"/>
                </a:solidFill>
                <a:latin typeface="Arial"/>
                <a:cs typeface="Arial"/>
              </a:rPr>
              <a:t>www.tsp.gov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and select “Learn about fund options” from the menu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04289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DDC2E26-18C7-A9DB-70AB-929118BF9A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TSP Lifecycle Funds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2F4EBDD-5EDE-8FD0-9BF7-74BE609CB189}"/>
              </a:ext>
            </a:extLst>
          </p:cNvPr>
          <p:cNvSpPr txBox="1">
            <a:spLocks/>
          </p:cNvSpPr>
          <p:nvPr/>
        </p:nvSpPr>
        <p:spPr>
          <a:xfrm>
            <a:off x="1080033" y="1575772"/>
            <a:ext cx="7916852" cy="71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The default, TSP contributions were invested in a </a:t>
            </a:r>
            <a:b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</a:b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Lifecycle (L) Fund, which lines up with your retirement age.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5" name="Group 24" descr="TSP Lifecycle Funds chart.">
            <a:extLst>
              <a:ext uri="{FF2B5EF4-FFF2-40B4-BE49-F238E27FC236}">
                <a16:creationId xmlns:a16="http://schemas.microsoft.com/office/drawing/2014/main" id="{C0BD52D5-1EFA-A604-8E6A-B1D003D471C7}"/>
              </a:ext>
            </a:extLst>
          </p:cNvPr>
          <p:cNvGrpSpPr/>
          <p:nvPr/>
        </p:nvGrpSpPr>
        <p:grpSpPr>
          <a:xfrm>
            <a:off x="280880" y="2304104"/>
            <a:ext cx="8716005" cy="3642797"/>
            <a:chOff x="280880" y="2304104"/>
            <a:chExt cx="8716005" cy="36427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EE460A-F216-1487-6EDB-C663DE2A5990}"/>
                </a:ext>
              </a:extLst>
            </p:cNvPr>
            <p:cNvSpPr/>
            <p:nvPr/>
          </p:nvSpPr>
          <p:spPr>
            <a:xfrm>
              <a:off x="280880" y="2733437"/>
              <a:ext cx="1609813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after 1999 or plan to withdraw from your account after 2062.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CE81D6-7C7F-CB72-08C1-98179C9DF46C}"/>
                </a:ext>
              </a:extLst>
            </p:cNvPr>
            <p:cNvSpPr/>
            <p:nvPr/>
          </p:nvSpPr>
          <p:spPr>
            <a:xfrm>
              <a:off x="280880" y="2304104"/>
              <a:ext cx="1609813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2065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70F982-6229-E753-FA94-5BAA31707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76" y="2999012"/>
              <a:ext cx="202511" cy="20251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9B0839-132F-184D-A8EA-10B9EE32F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76" y="3789317"/>
              <a:ext cx="202511" cy="20251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DF5500-B368-4CAB-3FBF-62281CAB90DC}"/>
                </a:ext>
              </a:extLst>
            </p:cNvPr>
            <p:cNvSpPr/>
            <p:nvPr/>
          </p:nvSpPr>
          <p:spPr>
            <a:xfrm>
              <a:off x="1903693" y="27334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1995-1999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2058-2062.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9AD38C-1896-FAAD-F83C-0FAA8F0A5249}"/>
                </a:ext>
              </a:extLst>
            </p:cNvPr>
            <p:cNvSpPr/>
            <p:nvPr/>
          </p:nvSpPr>
          <p:spPr>
            <a:xfrm>
              <a:off x="1903693" y="23041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2060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DAA190-AD96-46C5-220A-06A6D82B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425" y="2999012"/>
              <a:ext cx="202511" cy="2025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586858-ED58-66F4-FE95-EBE02E87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0425" y="3789317"/>
              <a:ext cx="202511" cy="20251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D9044D-8D55-322B-CFAF-7BD18A6152DD}"/>
                </a:ext>
              </a:extLst>
            </p:cNvPr>
            <p:cNvSpPr/>
            <p:nvPr/>
          </p:nvSpPr>
          <p:spPr>
            <a:xfrm>
              <a:off x="3680242" y="27334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1990-1994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2053-2057.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48FCF1-6CC4-4B6B-DFA2-11B0FE1C173F}"/>
                </a:ext>
              </a:extLst>
            </p:cNvPr>
            <p:cNvSpPr/>
            <p:nvPr/>
          </p:nvSpPr>
          <p:spPr>
            <a:xfrm>
              <a:off x="3680242" y="23041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2055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443590-0027-9414-FCB5-0E5B23A5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6974" y="2999012"/>
              <a:ext cx="202511" cy="2025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81C2DC-C006-5337-EB64-CCC15C751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974" y="3789317"/>
              <a:ext cx="202511" cy="20251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32985C-0876-C84F-B889-DE9AEAC38C93}"/>
                </a:ext>
              </a:extLst>
            </p:cNvPr>
            <p:cNvSpPr/>
            <p:nvPr/>
          </p:nvSpPr>
          <p:spPr>
            <a:xfrm>
              <a:off x="5456789" y="27334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1985-1989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2048-2052.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876398-4875-2274-F3E3-DE98879FA316}"/>
                </a:ext>
              </a:extLst>
            </p:cNvPr>
            <p:cNvSpPr/>
            <p:nvPr/>
          </p:nvSpPr>
          <p:spPr>
            <a:xfrm>
              <a:off x="5456789" y="23041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2050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A65FE1-E3BA-A359-37FB-891BC87B6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3521" y="2999012"/>
              <a:ext cx="202511" cy="20251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4EFECD-23BF-2009-907E-5E50E0952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521" y="3789317"/>
              <a:ext cx="202511" cy="20251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E76026-0D12-284C-0337-8925F07A2B8B}"/>
                </a:ext>
              </a:extLst>
            </p:cNvPr>
            <p:cNvSpPr/>
            <p:nvPr/>
          </p:nvSpPr>
          <p:spPr>
            <a:xfrm>
              <a:off x="7233336" y="27334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1980-1984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2043-2047.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0CEB1F-37DB-D524-43AF-4ABADE858FD7}"/>
                </a:ext>
              </a:extLst>
            </p:cNvPr>
            <p:cNvSpPr/>
            <p:nvPr/>
          </p:nvSpPr>
          <p:spPr>
            <a:xfrm>
              <a:off x="7233336" y="23041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2045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E4132B4-6148-E55E-C90A-EC8A5B1D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0068" y="2999012"/>
              <a:ext cx="202511" cy="20251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9CA3CD-A83D-E46D-EDB3-0DF62899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0068" y="3789317"/>
              <a:ext cx="202511" cy="2025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CB1F3E-9494-7D84-9118-A119D2DADA52}"/>
                </a:ext>
              </a:extLst>
            </p:cNvPr>
            <p:cNvSpPr/>
            <p:nvPr/>
          </p:nvSpPr>
          <p:spPr>
            <a:xfrm>
              <a:off x="280880" y="4562237"/>
              <a:ext cx="1609813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1975-1979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2038-2042.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long-term investor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33B72-3C6E-2F61-DD1D-57763BFB67E7}"/>
                </a:ext>
              </a:extLst>
            </p:cNvPr>
            <p:cNvSpPr/>
            <p:nvPr/>
          </p:nvSpPr>
          <p:spPr>
            <a:xfrm>
              <a:off x="280880" y="4132904"/>
              <a:ext cx="1609813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2040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CBBE16-B443-9A05-701E-CE2AA096B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76" y="4827812"/>
              <a:ext cx="202511" cy="20251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DFDC50B-4D7E-2F4D-2F45-801D6594F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76" y="5608972"/>
              <a:ext cx="202511" cy="20251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650D36-B1D9-7462-0DE5-8EECFF5E2A42}"/>
                </a:ext>
              </a:extLst>
            </p:cNvPr>
            <p:cNvSpPr/>
            <p:nvPr/>
          </p:nvSpPr>
          <p:spPr>
            <a:xfrm>
              <a:off x="1903693" y="45622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1970-1974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2033-2037.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medium-term investor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24B22B-C038-0617-E0E0-BF4124C9D09A}"/>
                </a:ext>
              </a:extLst>
            </p:cNvPr>
            <p:cNvSpPr/>
            <p:nvPr/>
          </p:nvSpPr>
          <p:spPr>
            <a:xfrm>
              <a:off x="1903693" y="41329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2035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102F7FC-F30C-C35D-88E3-722B9236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425" y="4827812"/>
              <a:ext cx="202511" cy="20251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70A225B-2E5F-D41D-7700-AF449889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0425" y="5618117"/>
              <a:ext cx="202511" cy="20251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12F5B6-616B-AECC-82D2-F7DA9F1287D4}"/>
                </a:ext>
              </a:extLst>
            </p:cNvPr>
            <p:cNvSpPr/>
            <p:nvPr/>
          </p:nvSpPr>
          <p:spPr>
            <a:xfrm>
              <a:off x="3680242" y="45622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1965-1969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2028-2032.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medium-term investor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E74432-8B0B-8E74-26AE-5CCA744EC25C}"/>
                </a:ext>
              </a:extLst>
            </p:cNvPr>
            <p:cNvSpPr/>
            <p:nvPr/>
          </p:nvSpPr>
          <p:spPr>
            <a:xfrm>
              <a:off x="3680242" y="41329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2030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709F889-E666-E561-727F-008C102C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6974" y="4827812"/>
              <a:ext cx="202511" cy="20251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6C88532-8824-7264-51C5-1789BC3DC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974" y="5618117"/>
              <a:ext cx="202511" cy="20251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0AA6B8-968A-61F4-75BB-1BA08F493E90}"/>
                </a:ext>
              </a:extLst>
            </p:cNvPr>
            <p:cNvSpPr/>
            <p:nvPr/>
          </p:nvSpPr>
          <p:spPr>
            <a:xfrm>
              <a:off x="5456789" y="45622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1958-1964 or plan to withdraw from your account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next year and 2027.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the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short-term investor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6C4A7A-8D17-9E45-3DDB-BED7B0A99BD2}"/>
                </a:ext>
              </a:extLst>
            </p:cNvPr>
            <p:cNvSpPr/>
            <p:nvPr/>
          </p:nvSpPr>
          <p:spPr>
            <a:xfrm>
              <a:off x="5456789" y="41329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2025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239F371-B245-DDF7-7D9F-465D0CFC5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3521" y="4827812"/>
              <a:ext cx="202511" cy="20251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EC772D9-3E8D-D393-4CDD-28C383AC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521" y="5618117"/>
              <a:ext cx="202511" cy="202511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6DEF363-B320-24B2-F6CF-7A8A152EA83D}"/>
                </a:ext>
              </a:extLst>
            </p:cNvPr>
            <p:cNvSpPr/>
            <p:nvPr/>
          </p:nvSpPr>
          <p:spPr>
            <a:xfrm>
              <a:off x="7233336" y="4562236"/>
              <a:ext cx="1763549" cy="1384664"/>
            </a:xfrm>
            <a:prstGeom prst="rect">
              <a:avLst/>
            </a:prstGeom>
            <a:solidFill>
              <a:srgbClr val="004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Consider if you were born between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1958 or already withdrawing from your account.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those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already withdrawing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6BB85C-7BDE-E47C-0D44-AC99C2E1DE67}"/>
                </a:ext>
              </a:extLst>
            </p:cNvPr>
            <p:cNvSpPr/>
            <p:nvPr/>
          </p:nvSpPr>
          <p:spPr>
            <a:xfrm>
              <a:off x="7233336" y="4132904"/>
              <a:ext cx="1763549" cy="424107"/>
            </a:xfrm>
            <a:prstGeom prst="rect">
              <a:avLst/>
            </a:prstGeom>
            <a:solidFill>
              <a:srgbClr val="EDB2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INCOME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B5EA20D-E17C-A47F-58D6-150B58A9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0068" y="4827812"/>
              <a:ext cx="202511" cy="20251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E6B92C3-8F2B-214C-F479-B1164ECB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0068" y="5618117"/>
              <a:ext cx="202511" cy="202511"/>
            </a:xfrm>
            <a:prstGeom prst="rect">
              <a:avLst/>
            </a:prstGeom>
          </p:spPr>
        </p:pic>
      </p:grpSp>
      <p:pic>
        <p:nvPicPr>
          <p:cNvPr id="22" name="Picture 21" descr="Thrift Savings Plan logo.">
            <a:extLst>
              <a:ext uri="{FF2B5EF4-FFF2-40B4-BE49-F238E27FC236}">
                <a16:creationId xmlns:a16="http://schemas.microsoft.com/office/drawing/2014/main" id="{A1091CA5-460E-1B3C-6C08-25A2756B85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80" y="5981962"/>
            <a:ext cx="739644" cy="772678"/>
          </a:xfrm>
          <a:prstGeom prst="diamond">
            <a:avLst/>
          </a:prstGeom>
        </p:spPr>
      </p:pic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7A987673-57D7-AA83-7332-29C13334397C}"/>
              </a:ext>
            </a:extLst>
          </p:cNvPr>
          <p:cNvSpPr txBox="1">
            <a:spLocks/>
          </p:cNvSpPr>
          <p:nvPr/>
        </p:nvSpPr>
        <p:spPr>
          <a:xfrm>
            <a:off x="839277" y="6029564"/>
            <a:ext cx="7918507" cy="510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240665" algn="l"/>
                <a:tab pos="241300" algn="l"/>
              </a:tabLst>
            </a:pP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With the exception of L Income, the investment mix of each L Fund becomes more conservative over time. To change your investments, log in to My Account on 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https://</a:t>
            </a:r>
            <a:r>
              <a:rPr lang="en-US" sz="1200" b="0" i="1" spc="-5" dirty="0" err="1">
                <a:solidFill>
                  <a:srgbClr val="004071"/>
                </a:solidFill>
                <a:latin typeface="Arial"/>
                <a:cs typeface="Arial"/>
              </a:rPr>
              <a:t>www.tsp.gov</a:t>
            </a:r>
            <a:r>
              <a:rPr lang="en-US" sz="1200" b="0" i="1" spc="-5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lang="en-US" sz="1200" b="0" spc="-5" dirty="0">
                <a:solidFill>
                  <a:srgbClr val="004071"/>
                </a:solidFill>
                <a:latin typeface="Arial"/>
                <a:cs typeface="Arial"/>
              </a:rPr>
              <a:t>and choose “Contribution Allocation” or “Interfund transfers” from the the menu.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026956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0A019F4-6096-DDE7-8E3E-571383199C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Mutual Fund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46D9-6425-4D3F-A713-8CC52C50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64545" cy="5238791"/>
          </a:xfrm>
        </p:spPr>
        <p:txBody>
          <a:bodyPr>
            <a:normAutofit fontScale="92500" lnSpcReduction="10000"/>
          </a:bodyPr>
          <a:lstStyle/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/>
              <a:t>Greater investment flexibility</a:t>
            </a:r>
          </a:p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/>
              <a:t>Eligibility requirements apply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Initial transfer must be at least $10,000 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Minimum cumulative TSP account balance must be at least $40,000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May not invest more than 25% of your cumulative TSP balance</a:t>
            </a:r>
          </a:p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/>
              <a:t>Additional fees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Annual administrative ($55) and maintenance ($95) fees  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Per-trade fee ($28.75)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Other fees and expenses may apply for each mutual fund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Added costs / fees can diminish your investment returns</a:t>
            </a:r>
          </a:p>
          <a:p>
            <a:pPr marL="237744" indent="-228600">
              <a:lnSpc>
                <a:spcPct val="110000"/>
              </a:lnSpc>
              <a:spcBef>
                <a:spcPts val="700"/>
              </a:spcBef>
            </a:pPr>
            <a:r>
              <a:rPr lang="en-US" dirty="0"/>
              <a:t>Consider the risks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Whether investments in mutual funds will grow enough to offset additional fees</a:t>
            </a:r>
          </a:p>
          <a:p>
            <a:pPr marL="694944" lvl="1" indent="-2286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Other risks: credit, currency, inflation, market, and prepayment</a:t>
            </a:r>
          </a:p>
        </p:txBody>
      </p:sp>
    </p:spTree>
    <p:extLst>
      <p:ext uri="{BB962C8B-B14F-4D97-AF65-F5344CB8AC3E}">
        <p14:creationId xmlns:p14="http://schemas.microsoft.com/office/powerpoint/2010/main" val="158694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90" y="3119870"/>
            <a:ext cx="750461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Managing Your TSP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101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A8FA3D2-1448-FC54-9190-2209B2579B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Accessing Your TSP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7767939-BC58-7E78-0DF9-576C538D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333489" cy="4919446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-10" dirty="0" err="1">
                <a:latin typeface="Arial"/>
                <a:cs typeface="Arial"/>
              </a:rPr>
              <a:t>myPay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solidFill>
                  <a:srgbClr val="004071"/>
                </a:solidFill>
                <a:latin typeface="Arial"/>
                <a:cs typeface="Arial"/>
              </a:rPr>
              <a:t>Start </a:t>
            </a:r>
            <a:r>
              <a:rPr lang="en-US" altLang="en-US" dirty="0">
                <a:solidFill>
                  <a:srgbClr val="004071"/>
                </a:solidFill>
              </a:rPr>
              <a:t>– stop – change </a:t>
            </a:r>
          </a:p>
          <a:p>
            <a:pPr marL="1037827" lvl="3" indent="-228600">
              <a:lnSpc>
                <a:spcPct val="100000"/>
              </a:lnSpc>
              <a:spcBef>
                <a:spcPts val="300"/>
              </a:spcBef>
              <a:tabLst>
                <a:tab pos="697865" algn="l"/>
                <a:tab pos="698500" algn="l"/>
              </a:tabLst>
            </a:pPr>
            <a:r>
              <a:rPr lang="en-US" sz="2000" dirty="0">
                <a:latin typeface="Arial"/>
                <a:cs typeface="Arial"/>
              </a:rPr>
              <a:t>Percentage of pay</a:t>
            </a:r>
          </a:p>
          <a:p>
            <a:pPr marL="1037827" lvl="3" indent="-228600">
              <a:lnSpc>
                <a:spcPct val="100000"/>
              </a:lnSpc>
              <a:spcBef>
                <a:spcPts val="300"/>
              </a:spcBef>
              <a:tabLst>
                <a:tab pos="697865" algn="l"/>
                <a:tab pos="698500" algn="l"/>
              </a:tabLst>
            </a:pPr>
            <a:r>
              <a:rPr lang="en-US" sz="2000" dirty="0">
                <a:latin typeface="Arial"/>
                <a:cs typeface="Arial"/>
              </a:rPr>
              <a:t>Type (Traditional / Roth)</a:t>
            </a:r>
          </a:p>
          <a:p>
            <a:pPr marL="694944" lvl="1" indent="-228600">
              <a:lnSpc>
                <a:spcPct val="100000"/>
              </a:lnSpc>
              <a:spcBef>
                <a:spcPts val="22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b="0" spc="-10" dirty="0">
                <a:solidFill>
                  <a:srgbClr val="004072"/>
                </a:solidFill>
                <a:latin typeface="Arial"/>
                <a:cs typeface="Arial"/>
              </a:rPr>
              <a:t>Update address</a:t>
            </a:r>
            <a:endParaRPr lang="en-US" i="1" spc="-10" dirty="0">
              <a:solidFill>
                <a:srgbClr val="004072"/>
              </a:solidFill>
              <a:latin typeface="Arial"/>
              <a:cs typeface="Arial"/>
            </a:endParaRP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i="1" spc="-5" dirty="0" err="1">
                <a:solidFill>
                  <a:srgbClr val="004072"/>
                </a:solidFill>
                <a:latin typeface="Arial"/>
                <a:cs typeface="Arial"/>
              </a:rPr>
              <a:t>TSP.gov</a:t>
            </a:r>
            <a:r>
              <a:rPr lang="en-US" sz="2500" i="1" spc="-5" dirty="0">
                <a:solidFill>
                  <a:srgbClr val="004072"/>
                </a:solidFill>
                <a:latin typeface="Arial"/>
                <a:cs typeface="Arial"/>
              </a:rPr>
              <a:t> </a:t>
            </a:r>
            <a:r>
              <a:rPr lang="en-US" sz="2500" spc="-5" dirty="0">
                <a:solidFill>
                  <a:srgbClr val="004072"/>
                </a:solidFill>
                <a:latin typeface="Arial"/>
                <a:cs typeface="Arial"/>
              </a:rPr>
              <a:t>and TSP app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View portfolio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Manage investments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>
                <a:latin typeface="Arial"/>
                <a:cs typeface="Arial"/>
              </a:rPr>
              <a:t>Change investment allocation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sz="2000" b="0" dirty="0">
                <a:solidFill>
                  <a:srgbClr val="004072"/>
                </a:solidFill>
                <a:latin typeface="Arial"/>
                <a:cs typeface="Arial"/>
              </a:rPr>
              <a:t>Review and update beneficiaries</a:t>
            </a: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endParaRPr lang="en-US" sz="18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20"/>
              </a:spcBef>
              <a:buNone/>
              <a:tabLst>
                <a:tab pos="241300" algn="l"/>
              </a:tabLst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myPay logo.">
            <a:hlinkClick r:id="rId3"/>
            <a:extLst>
              <a:ext uri="{FF2B5EF4-FFF2-40B4-BE49-F238E27FC236}">
                <a16:creationId xmlns:a16="http://schemas.microsoft.com/office/drawing/2014/main" id="{E1CD5A5D-CB7C-A8AC-ABC1-7C4C8011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46" y="1832832"/>
            <a:ext cx="3086100" cy="109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ift Savings Plan logo.">
            <a:hlinkClick r:id="rId5"/>
            <a:extLst>
              <a:ext uri="{FF2B5EF4-FFF2-40B4-BE49-F238E27FC236}">
                <a16:creationId xmlns:a16="http://schemas.microsoft.com/office/drawing/2014/main" id="{E5996B69-00EB-CD4E-058D-31939691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0" y="3738740"/>
            <a:ext cx="1085813" cy="10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8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9390" y="3119870"/>
            <a:ext cx="750461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65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5A219F3-9A87-2601-4469-57DDA1228F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81C1A8C-C97F-3E64-3252-F3621489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839496" cy="47338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Congratulations on reaching this important milestone!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This anniversary marks an important achievement</a:t>
            </a: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military career and in the Thrift Savings Plan</a:t>
            </a:r>
            <a:r>
              <a:rPr 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None/>
              <a:tabLst>
                <a:tab pos="241300" algn="l"/>
              </a:tabLst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et’s recap what you learned about: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Vesting and the Blended Retirement System (BRS)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Understanding the TSP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Managing Your TSP</a:t>
            </a:r>
          </a:p>
        </p:txBody>
      </p:sp>
    </p:spTree>
    <p:extLst>
      <p:ext uri="{BB962C8B-B14F-4D97-AF65-F5344CB8AC3E}">
        <p14:creationId xmlns:p14="http://schemas.microsoft.com/office/powerpoint/2010/main" val="8529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ED8F42D-9ABA-4F22-E210-33AD62BB18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A72109F-77DF-AE6E-1F1D-92077B9B674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42958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Vesting and the Blended Retirement System (BRS)</a:t>
            </a:r>
          </a:p>
          <a:p>
            <a:pPr marL="237744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Understanding the TSP</a:t>
            </a:r>
          </a:p>
          <a:p>
            <a:pPr marL="237744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Managing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 your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itchFamily="2" charset="0"/>
                <a:ea typeface="+mn-ea"/>
                <a:cs typeface="+mn-cs"/>
              </a:rPr>
              <a:t> TSP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F51BADB3-3DC4-4B10-933C-D9A2F7FB78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327E9E-8CCA-6AE6-29D1-1F76F11B64CD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Vesting in the Thrift Savings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F9F6D20-10F6-E740-E7D8-864989400C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3F8E7D3-F006-182E-B42F-B129EA19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89594" cy="4748208"/>
          </a:xfrm>
        </p:spPr>
        <p:txBody>
          <a:bodyPr/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avy-Marine Corps Relief Society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MyNavy Financial Literacy icon.">
            <a:extLst>
              <a:ext uri="{FF2B5EF4-FFF2-40B4-BE49-F238E27FC236}">
                <a16:creationId xmlns:a16="http://schemas.microsoft.com/office/drawing/2014/main" id="{76BD546D-D2E2-6BCF-9B2C-B28BD18D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9479" y="4409601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n$e icon.">
            <a:extLst>
              <a:ext uri="{FF2B5EF4-FFF2-40B4-BE49-F238E27FC236}">
                <a16:creationId xmlns:a16="http://schemas.microsoft.com/office/drawing/2014/main" id="{3DCBE839-2B75-DBA9-FDC9-59DF57A774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75" y="4748050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758C5629-53E5-F00B-1B6D-785FEDC1AA91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9E7F513-24A5-4553-DAD9-04940DF23C50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OPNAV-VTSPFRT-2.0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004123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Vesting and the Blended Retirement System (BRS)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3" name="AutoShape 100" descr="Lightbulb icon indicating activity.">
            <a:extLst>
              <a:ext uri="{FF2B5EF4-FFF2-40B4-BE49-F238E27FC236}">
                <a16:creationId xmlns:a16="http://schemas.microsoft.com/office/drawing/2014/main" id="{D7F7D3CF-1153-1261-61ED-D6811C42F650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7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A40EC-C110-6726-8589-1351AAF80B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What Does Vesting Mean?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0427F6D-3EFE-F084-65C8-34EC00FB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65708" cy="4781942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Vesting = Ownership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Timeframe </a:t>
            </a: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</a:rPr>
              <a:t>of when you keep employer contributions </a:t>
            </a:r>
            <a:endParaRPr lang="en-US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Thrift Savings Plan (TSP)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Civilian employer’s 401(k)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pc="-5" dirty="0">
                <a:solidFill>
                  <a:srgbClr val="004071"/>
                </a:solidFill>
                <a:latin typeface="Arial"/>
                <a:cs typeface="Arial"/>
              </a:rPr>
              <a:t>Makes it portable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5D889E12-02DA-ADC2-D353-D3ABD5ABD8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D7BBB-E865-127A-8AF1-E18733DCA519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Vesting in the Thrift Savings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378074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6B7C236-0C33-CAEB-46EE-610C4EFBDD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When Am I Vested?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9D5901-4758-7226-4AE5-E768843F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655658" cy="4804518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Serving before Dec. 31, 2017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Opted into BRS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1% and matching immediately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Matching vested immediately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Serving after Jan. 1, 2018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Automatically enrolled in BRS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1% after 60 days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Matching starts at two years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Vested after serving two years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Your contributions are always yours to keep</a:t>
            </a:r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8C9645A9-5228-7E15-9CA2-8FB98D034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B1EC97-DC11-E0C1-8442-8A09A03BDC69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Vesting in the Thrift Savings Plan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Counselee 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409617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F108995-C19D-EE3A-EF3B-44FF01C348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Preparing for Retirement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95D9F-6B67-FCD5-C5A8-E10BB9E5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351338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Retirement can be expensive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Pension may not be an option or not enough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Social Security may not be enough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Health and longevity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Inflation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Investing can be easy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Time builds wealth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TSP matching contributions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Potentially greater returns than saving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/>
              <a:t>Benefits of compound interest</a:t>
            </a:r>
          </a:p>
          <a:p>
            <a:pPr marL="342883" lvl="1" indent="0">
              <a:buNone/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BB26ADFC-73E7-418B-51E1-013C4FCA24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1913A2-7847-A9CF-7839-6B20DAE3092B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Investing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2184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00753A6-17F6-6C36-EB28-0199EB3B8B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The Power of Compound Interest</a:t>
            </a:r>
          </a:p>
        </p:txBody>
      </p:sp>
      <p:grpSp>
        <p:nvGrpSpPr>
          <p:cNvPr id="18" name="Group 17" descr="Benefits of starting early table.">
            <a:extLst>
              <a:ext uri="{FF2B5EF4-FFF2-40B4-BE49-F238E27FC236}">
                <a16:creationId xmlns:a16="http://schemas.microsoft.com/office/drawing/2014/main" id="{1058EE59-AA04-3069-B516-528600918DCF}"/>
              </a:ext>
            </a:extLst>
          </p:cNvPr>
          <p:cNvGrpSpPr/>
          <p:nvPr/>
        </p:nvGrpSpPr>
        <p:grpSpPr>
          <a:xfrm>
            <a:off x="274380" y="2157685"/>
            <a:ext cx="8589626" cy="3398712"/>
            <a:chOff x="274380" y="2157685"/>
            <a:chExt cx="8589626" cy="33987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0CA048-5755-BCA2-3C32-BC61E42F665A}"/>
                </a:ext>
              </a:extLst>
            </p:cNvPr>
            <p:cNvSpPr txBox="1"/>
            <p:nvPr/>
          </p:nvSpPr>
          <p:spPr>
            <a:xfrm>
              <a:off x="274380" y="2157685"/>
              <a:ext cx="8554708" cy="400110"/>
            </a:xfrm>
            <a:prstGeom prst="rect">
              <a:avLst/>
            </a:prstGeom>
            <a:solidFill>
              <a:srgbClr val="EDB21B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16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Benefits of starting early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68DD2E-6834-FD55-6A41-BD4A5EB591EF}"/>
                </a:ext>
              </a:extLst>
            </p:cNvPr>
            <p:cNvSpPr/>
            <p:nvPr/>
          </p:nvSpPr>
          <p:spPr>
            <a:xfrm>
              <a:off x="274380" y="4490405"/>
              <a:ext cx="8589625" cy="507953"/>
            </a:xfrm>
            <a:prstGeom prst="rect">
              <a:avLst/>
            </a:prstGeom>
            <a:solidFill>
              <a:srgbClr val="F4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54164F-719B-B3F6-4DEC-E4D07CDD99FD}"/>
                </a:ext>
              </a:extLst>
            </p:cNvPr>
            <p:cNvSpPr/>
            <p:nvPr/>
          </p:nvSpPr>
          <p:spPr>
            <a:xfrm>
              <a:off x="274380" y="3939634"/>
              <a:ext cx="8589625" cy="507953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BE6386-D665-A9A4-A360-21CC2C2F12B2}"/>
                </a:ext>
              </a:extLst>
            </p:cNvPr>
            <p:cNvSpPr/>
            <p:nvPr/>
          </p:nvSpPr>
          <p:spPr>
            <a:xfrm>
              <a:off x="274380" y="5048444"/>
              <a:ext cx="8589625" cy="507953"/>
            </a:xfrm>
            <a:prstGeom prst="rect">
              <a:avLst/>
            </a:prstGeom>
            <a:solidFill>
              <a:srgbClr val="E5E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DEF16A-B3B0-0474-5982-A35448BFD4FE}"/>
                </a:ext>
              </a:extLst>
            </p:cNvPr>
            <p:cNvSpPr/>
            <p:nvPr/>
          </p:nvSpPr>
          <p:spPr>
            <a:xfrm>
              <a:off x="274381" y="3696723"/>
              <a:ext cx="8589625" cy="147435"/>
            </a:xfrm>
            <a:prstGeom prst="rect">
              <a:avLst/>
            </a:prstGeom>
            <a:solidFill>
              <a:srgbClr val="B7C2D6"/>
            </a:solidFill>
            <a:ln>
              <a:solidFill>
                <a:srgbClr val="B7C2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1FC2E0-1CE2-EDCF-D6BB-A6D3728FCACE}"/>
                </a:ext>
              </a:extLst>
            </p:cNvPr>
            <p:cNvSpPr/>
            <p:nvPr/>
          </p:nvSpPr>
          <p:spPr>
            <a:xfrm>
              <a:off x="274381" y="2693940"/>
              <a:ext cx="8589625" cy="932451"/>
            </a:xfrm>
            <a:prstGeom prst="rect">
              <a:avLst/>
            </a:prstGeom>
            <a:solidFill>
              <a:srgbClr val="004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672B0C5-F8B9-8E33-BC6E-5159335AC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62355"/>
              </p:ext>
            </p:extLst>
          </p:nvPr>
        </p:nvGraphicFramePr>
        <p:xfrm>
          <a:off x="429084" y="2557795"/>
          <a:ext cx="8400003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253">
                  <a:extLst>
                    <a:ext uri="{9D8B030D-6E8A-4147-A177-3AD203B41FA5}">
                      <a16:colId xmlns:a16="http://schemas.microsoft.com/office/drawing/2014/main" val="3979071675"/>
                    </a:ext>
                  </a:extLst>
                </a:gridCol>
              </a:tblGrid>
              <a:tr h="109151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Earned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Mandi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$108,000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$96,000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$72,000</a:t>
                      </a: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$1,054,908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$698,202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$298,072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0350F80-A9B8-4455-9A71-794871FD73E8}"/>
              </a:ext>
            </a:extLst>
          </p:cNvPr>
          <p:cNvSpPr txBox="1"/>
          <p:nvPr/>
        </p:nvSpPr>
        <p:spPr>
          <a:xfrm>
            <a:off x="2189285" y="5753608"/>
            <a:ext cx="50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141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*Assuming an 8% rate of return to age 65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Paper with hand icon indicating additional resource.">
            <a:extLst>
              <a:ext uri="{FF2B5EF4-FFF2-40B4-BE49-F238E27FC236}">
                <a16:creationId xmlns:a16="http://schemas.microsoft.com/office/drawing/2014/main" id="{328C9AE2-588B-E27B-7E45-45A17FAB6B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7D4C5D-E2E4-0F9F-D9BF-B6A548DE3936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Investing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6920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3DD570-3C88-1AB7-6ED3-FFF67CC1BC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The Four Components of BRS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CAAFC0-BC2A-2850-195A-0AEC4007B3AC}"/>
              </a:ext>
            </a:extLst>
          </p:cNvPr>
          <p:cNvSpPr/>
          <p:nvPr/>
        </p:nvSpPr>
        <p:spPr>
          <a:xfrm>
            <a:off x="1094642" y="1577958"/>
            <a:ext cx="8049358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contribution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TSP contribution and match</a:t>
            </a:r>
          </a:p>
          <a:p>
            <a:pPr marL="237744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Pay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Mid-career incentive (bonus)</a:t>
            </a:r>
          </a:p>
          <a:p>
            <a:pPr marL="237744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benefit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Pension</a:t>
            </a:r>
          </a:p>
          <a:p>
            <a:pPr marL="237744" indent="-2286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Lump-sum option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Advance military pension</a:t>
            </a:r>
          </a:p>
        </p:txBody>
      </p:sp>
      <p:grpSp>
        <p:nvGrpSpPr>
          <p:cNvPr id="17" name="Group 16" descr="The Four Components of BRS graphic.">
            <a:extLst>
              <a:ext uri="{FF2B5EF4-FFF2-40B4-BE49-F238E27FC236}">
                <a16:creationId xmlns:a16="http://schemas.microsoft.com/office/drawing/2014/main" id="{88DF35F3-172A-985F-08F0-38DA208D3B05}"/>
              </a:ext>
            </a:extLst>
          </p:cNvPr>
          <p:cNvGrpSpPr/>
          <p:nvPr/>
        </p:nvGrpSpPr>
        <p:grpSpPr>
          <a:xfrm>
            <a:off x="346298" y="4221800"/>
            <a:ext cx="8656490" cy="1214818"/>
            <a:chOff x="346298" y="4723831"/>
            <a:chExt cx="8656490" cy="12148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7A9054-23EC-7F0C-8D69-AFCF3755E48C}"/>
                </a:ext>
              </a:extLst>
            </p:cNvPr>
            <p:cNvSpPr/>
            <p:nvPr/>
          </p:nvSpPr>
          <p:spPr>
            <a:xfrm>
              <a:off x="5954316" y="5666849"/>
              <a:ext cx="1298868" cy="2487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2E0A18-7D38-437B-9D23-6B9B447D9CBB}"/>
                </a:ext>
              </a:extLst>
            </p:cNvPr>
            <p:cNvSpPr/>
            <p:nvPr/>
          </p:nvSpPr>
          <p:spPr>
            <a:xfrm>
              <a:off x="346300" y="5683809"/>
              <a:ext cx="1330409" cy="2317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6C5C88-6BC2-7BBA-F7E2-F70864C431BF}"/>
                </a:ext>
              </a:extLst>
            </p:cNvPr>
            <p:cNvSpPr/>
            <p:nvPr/>
          </p:nvSpPr>
          <p:spPr>
            <a:xfrm>
              <a:off x="1770114" y="5683808"/>
              <a:ext cx="1248301" cy="2317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2DDDD7-C60D-402D-82F0-75F941DF962F}"/>
                </a:ext>
              </a:extLst>
            </p:cNvPr>
            <p:cNvSpPr/>
            <p:nvPr/>
          </p:nvSpPr>
          <p:spPr>
            <a:xfrm>
              <a:off x="3129243" y="5677240"/>
              <a:ext cx="1298868" cy="238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BDE29A-7C30-76EA-F4FD-AFDB8DF4653E}"/>
                </a:ext>
              </a:extLst>
            </p:cNvPr>
            <p:cNvSpPr/>
            <p:nvPr/>
          </p:nvSpPr>
          <p:spPr>
            <a:xfrm>
              <a:off x="4533002" y="5673416"/>
              <a:ext cx="1298868" cy="2421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3DE982-77D3-4EC6-73F8-D07AA803D89D}"/>
                </a:ext>
              </a:extLst>
            </p:cNvPr>
            <p:cNvSpPr/>
            <p:nvPr/>
          </p:nvSpPr>
          <p:spPr>
            <a:xfrm>
              <a:off x="7342619" y="5660281"/>
              <a:ext cx="1298868" cy="2487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FE263D45-B7A5-197B-A6D1-18A4F86EBF66}"/>
                </a:ext>
              </a:extLst>
            </p:cNvPr>
            <p:cNvSpPr/>
            <p:nvPr/>
          </p:nvSpPr>
          <p:spPr>
            <a:xfrm>
              <a:off x="346298" y="4723831"/>
              <a:ext cx="1670990" cy="865943"/>
            </a:xfrm>
            <a:prstGeom prst="homePlate">
              <a:avLst/>
            </a:prstGeom>
            <a:solidFill>
              <a:srgbClr val="0041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ADE25-1B29-65E7-3BEF-15859AE592A4}"/>
                </a:ext>
              </a:extLst>
            </p:cNvPr>
            <p:cNvSpPr txBox="1"/>
            <p:nvPr/>
          </p:nvSpPr>
          <p:spPr>
            <a:xfrm>
              <a:off x="401108" y="4919350"/>
              <a:ext cx="1463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Member’s TSP Contributions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2E440F-5E19-F609-B2DE-EC10281A1E3F}"/>
                </a:ext>
              </a:extLst>
            </p:cNvPr>
            <p:cNvSpPr txBox="1"/>
            <p:nvPr/>
          </p:nvSpPr>
          <p:spPr>
            <a:xfrm>
              <a:off x="1936902" y="4897279"/>
              <a:ext cx="131365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 Automatic </a:t>
              </a:r>
            </a:p>
            <a:p>
              <a:pPr algn="ctr"/>
              <a:r>
                <a:rPr lang="en-US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1% into TSP</a:t>
              </a: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EEA8703F-DC50-EE0B-EB5A-7F4748382C41}"/>
                </a:ext>
              </a:extLst>
            </p:cNvPr>
            <p:cNvSpPr/>
            <p:nvPr/>
          </p:nvSpPr>
          <p:spPr>
            <a:xfrm>
              <a:off x="4519256" y="4749934"/>
              <a:ext cx="1670990" cy="831641"/>
            </a:xfrm>
            <a:prstGeom prst="chevr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70EA2-4C17-EE32-431D-71D488E261C8}"/>
                </a:ext>
              </a:extLst>
            </p:cNvPr>
            <p:cNvSpPr txBox="1"/>
            <p:nvPr/>
          </p:nvSpPr>
          <p:spPr>
            <a:xfrm>
              <a:off x="4843396" y="4962253"/>
              <a:ext cx="126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Continuation Pay</a:t>
              </a: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DDF1BF04-B3EB-CB73-EB93-6280473587C3}"/>
                </a:ext>
              </a:extLst>
            </p:cNvPr>
            <p:cNvSpPr/>
            <p:nvPr/>
          </p:nvSpPr>
          <p:spPr>
            <a:xfrm>
              <a:off x="5922170" y="4754678"/>
              <a:ext cx="1670990" cy="830997"/>
            </a:xfrm>
            <a:prstGeom prst="chevr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E1ADA5-7473-4827-5439-9BB660DC14D7}"/>
                </a:ext>
              </a:extLst>
            </p:cNvPr>
            <p:cNvSpPr txBox="1"/>
            <p:nvPr/>
          </p:nvSpPr>
          <p:spPr>
            <a:xfrm>
              <a:off x="6134207" y="4758137"/>
              <a:ext cx="1402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Monthly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Retired Pay</a:t>
              </a:r>
            </a:p>
            <a:p>
              <a:pPr algn="ctr"/>
              <a:r>
                <a:rPr lang="en-US" sz="1200" b="1" i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lump-sum option</a:t>
              </a: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F47BEEBA-DB81-C11A-6052-08B35204FCD6}"/>
                </a:ext>
              </a:extLst>
            </p:cNvPr>
            <p:cNvSpPr/>
            <p:nvPr/>
          </p:nvSpPr>
          <p:spPr>
            <a:xfrm>
              <a:off x="7331798" y="4743134"/>
              <a:ext cx="1670990" cy="831641"/>
            </a:xfrm>
            <a:prstGeom prst="chevr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858366-201E-4DE1-90D0-EA0E176EF1B4}"/>
                </a:ext>
              </a:extLst>
            </p:cNvPr>
            <p:cNvSpPr txBox="1"/>
            <p:nvPr/>
          </p:nvSpPr>
          <p:spPr>
            <a:xfrm>
              <a:off x="7532944" y="4935379"/>
              <a:ext cx="126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TSP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Earnings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0B67FC-A5AE-458E-EDA2-94B3662170FC}"/>
                </a:ext>
              </a:extLst>
            </p:cNvPr>
            <p:cNvSpPr txBox="1"/>
            <p:nvPr/>
          </p:nvSpPr>
          <p:spPr>
            <a:xfrm>
              <a:off x="411650" y="5661650"/>
              <a:ext cx="1199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After 60 days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4DF88F-277A-DE8C-48D7-581C3B0F3371}"/>
                </a:ext>
              </a:extLst>
            </p:cNvPr>
            <p:cNvSpPr txBox="1"/>
            <p:nvPr/>
          </p:nvSpPr>
          <p:spPr>
            <a:xfrm>
              <a:off x="1803125" y="5661650"/>
              <a:ext cx="11997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After 60 days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1428C3-0762-03C6-DBC5-2B8AF84A45B7}"/>
                </a:ext>
              </a:extLst>
            </p:cNvPr>
            <p:cNvSpPr txBox="1"/>
            <p:nvPr/>
          </p:nvSpPr>
          <p:spPr>
            <a:xfrm>
              <a:off x="3162257" y="5655084"/>
              <a:ext cx="124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After 2 years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B1D45-4ED5-9EA3-CE18-815DDB46C5B2}"/>
                </a:ext>
              </a:extLst>
            </p:cNvPr>
            <p:cNvSpPr txBox="1"/>
            <p:nvPr/>
          </p:nvSpPr>
          <p:spPr>
            <a:xfrm>
              <a:off x="4566016" y="5643106"/>
              <a:ext cx="124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At 8-12 years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5A45C4-A524-F461-3545-2DD0F27E95A1}"/>
                </a:ext>
              </a:extLst>
            </p:cNvPr>
            <p:cNvSpPr txBox="1"/>
            <p:nvPr/>
          </p:nvSpPr>
          <p:spPr>
            <a:xfrm>
              <a:off x="7323185" y="5643542"/>
              <a:ext cx="1337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Retirement Age</a:t>
              </a: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AD31EEAC-8283-4186-1449-0F5E4ABF2A95}"/>
                </a:ext>
              </a:extLst>
            </p:cNvPr>
            <p:cNvSpPr/>
            <p:nvPr/>
          </p:nvSpPr>
          <p:spPr>
            <a:xfrm>
              <a:off x="1764514" y="4730397"/>
              <a:ext cx="1613189" cy="852575"/>
            </a:xfrm>
            <a:prstGeom prst="chevr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4DE4D008-02BF-9191-E943-A064711DE7D1}"/>
                </a:ext>
              </a:extLst>
            </p:cNvPr>
            <p:cNvSpPr/>
            <p:nvPr/>
          </p:nvSpPr>
          <p:spPr>
            <a:xfrm>
              <a:off x="3109628" y="4742375"/>
              <a:ext cx="1670990" cy="843300"/>
            </a:xfrm>
            <a:prstGeom prst="chevron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10176D-B3AF-8214-5729-79806A96688F}"/>
                </a:ext>
              </a:extLst>
            </p:cNvPr>
            <p:cNvSpPr txBox="1"/>
            <p:nvPr/>
          </p:nvSpPr>
          <p:spPr>
            <a:xfrm>
              <a:off x="2096741" y="4843451"/>
              <a:ext cx="1252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Automatic 1% into TSP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00BB36-C924-F8CF-5B4C-129A1122EF61}"/>
                </a:ext>
              </a:extLst>
            </p:cNvPr>
            <p:cNvSpPr txBox="1"/>
            <p:nvPr/>
          </p:nvSpPr>
          <p:spPr>
            <a:xfrm>
              <a:off x="3455881" y="4929497"/>
              <a:ext cx="126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 matching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TSP up to 4%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78B216-3693-BBFE-A545-E2AFA70B3091}"/>
                </a:ext>
              </a:extLst>
            </p:cNvPr>
            <p:cNvSpPr txBox="1"/>
            <p:nvPr/>
          </p:nvSpPr>
          <p:spPr>
            <a:xfrm>
              <a:off x="5987331" y="5644691"/>
              <a:ext cx="124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After 20 years</a:t>
              </a:r>
            </a:p>
          </p:txBody>
        </p:sp>
      </p:grpSp>
      <p:pic>
        <p:nvPicPr>
          <p:cNvPr id="15" name="Picture 14" descr="Paper with hand icon indicating additional resource.">
            <a:extLst>
              <a:ext uri="{FF2B5EF4-FFF2-40B4-BE49-F238E27FC236}">
                <a16:creationId xmlns:a16="http://schemas.microsoft.com/office/drawing/2014/main" id="{C54CB763-5579-E030-83D6-46A8C06FC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27924-04DD-5AF1-EBDC-FA3F09B7F37E}"/>
              </a:ext>
            </a:extLst>
          </p:cNvPr>
          <p:cNvSpPr txBox="1"/>
          <p:nvPr/>
        </p:nvSpPr>
        <p:spPr>
          <a:xfrm>
            <a:off x="808602" y="6414560"/>
            <a:ext cx="4766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42100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414" y="3119870"/>
            <a:ext cx="7506586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Understanding the TSP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53528</TotalTime>
  <Words>1550</Words>
  <Application>Microsoft Office PowerPoint</Application>
  <PresentationFormat>Letter Paper (8.5x11 in)</PresentationFormat>
  <Paragraphs>320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Vesting in the Thrift Savings Plan (TSP)</vt:lpstr>
      <vt:lpstr>Agenda</vt:lpstr>
      <vt:lpstr>Vesting and the Blended Retirement System (BRS)</vt:lpstr>
      <vt:lpstr>What Does Vesting Mean? </vt:lpstr>
      <vt:lpstr>When Am I Vested?</vt:lpstr>
      <vt:lpstr>Preparing for Retirement</vt:lpstr>
      <vt:lpstr>The Power of Compound Interest</vt:lpstr>
      <vt:lpstr>The Four Components of BRS</vt:lpstr>
      <vt:lpstr>Understanding the TSP</vt:lpstr>
      <vt:lpstr>What Is the Thrift Savings Plan?</vt:lpstr>
      <vt:lpstr>TSP and Your Spending Plan</vt:lpstr>
      <vt:lpstr>Tax Treatment Options</vt:lpstr>
      <vt:lpstr>TSP Core Funds</vt:lpstr>
      <vt:lpstr>TSP Lifecycle Funds</vt:lpstr>
      <vt:lpstr>Mutual Fund Window</vt:lpstr>
      <vt:lpstr>Managing Your TSP</vt:lpstr>
      <vt:lpstr>Accessing Your TSP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Casey-Macias, Catherine</cp:lastModifiedBy>
  <cp:revision>493</cp:revision>
  <cp:lastPrinted>2019-11-15T04:37:38Z</cp:lastPrinted>
  <dcterms:created xsi:type="dcterms:W3CDTF">2020-01-09T21:14:48Z</dcterms:created>
  <dcterms:modified xsi:type="dcterms:W3CDTF">2023-04-11T00:34:12Z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